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-italic.fntdata"/><Relationship Id="rId23" Type="http://schemas.openxmlformats.org/officeDocument/2006/relationships/font" Target="fonts/ProximaNov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541149ff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541149f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541149f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541149f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541149ff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541149ff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541149ff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541149ff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541149ff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541149ff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541149ff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541149ff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6551c1f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6551c1f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6249aac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6249aac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6249aac6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6249aac6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6249aac6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e6249aac6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6249aac6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6249aac6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6249aac6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6249aac6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6249aac6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6249aac6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6249aac6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6249aac6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6249aac6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6249aac6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data.cityofnewyork.us/Public-Safety/NYPD-Complaint-Data-Historic/qgea-i56i" TargetMode="External"/><Relationship Id="rId5" Type="http://schemas.openxmlformats.org/officeDocument/2006/relationships/hyperlink" Target="https://data.cityofnewyork.us/Public-Safety/Police-Precincts/78dh-3ptz" TargetMode="External"/><Relationship Id="rId6" Type="http://schemas.openxmlformats.org/officeDocument/2006/relationships/hyperlink" Target="https://data.cityofnewyork.us/City-Government/Borough-Boundaries/tqmj-j8z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510450" y="876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Finding Clusters of Complaints</a:t>
            </a:r>
            <a:endParaRPr b="1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0450" y="23441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Analysis of the NYPD Complaints Dataset</a:t>
            </a:r>
            <a:endParaRPr b="1"/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545250" y="4118395"/>
            <a:ext cx="8123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Nicholas Occhipinti</a:t>
            </a:r>
            <a:endParaRPr b="1"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Comparison of Precinct Complaints by Dates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77725" y="1109075"/>
            <a:ext cx="8125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View of how precincts are performing in terms of the number of complaints by comparing different time periods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Easier to detect changes </a:t>
            </a:r>
            <a:r>
              <a:rPr lang="en" sz="1100">
                <a:solidFill>
                  <a:schemeClr val="lt1"/>
                </a:solidFill>
              </a:rPr>
              <a:t>with</a:t>
            </a:r>
            <a:r>
              <a:rPr lang="en" sz="1100">
                <a:solidFill>
                  <a:schemeClr val="lt1"/>
                </a:solidFill>
              </a:rPr>
              <a:t> a side by side comparison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969" y="1703700"/>
            <a:ext cx="7350718" cy="31099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/>
        </p:nvSpPr>
        <p:spPr>
          <a:xfrm>
            <a:off x="689250" y="2017650"/>
            <a:ext cx="776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b="1" i="1" sz="6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Comparison of Precinct Complaints by Dates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377725" y="1109075"/>
            <a:ext cx="812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Precinct 14 covers the area between 34th Street and 42nd Street which is a major tourist hotspot.  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Gradual increase in complaints from July 2020 to February 2021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Tool helps identify change in complaint levels over time at a high level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2638025" y="2720900"/>
            <a:ext cx="1945813" cy="13639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0" l="0" r="50000" t="0"/>
          <a:stretch/>
        </p:blipFill>
        <p:spPr>
          <a:xfrm>
            <a:off x="4779400" y="2720901"/>
            <a:ext cx="1945825" cy="1357322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0775" y="2720900"/>
            <a:ext cx="1902180" cy="13573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24"/>
          <p:cNvSpPr txBox="1"/>
          <p:nvPr/>
        </p:nvSpPr>
        <p:spPr>
          <a:xfrm>
            <a:off x="2932788" y="4244000"/>
            <a:ext cx="135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November 2020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Medium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4891763" y="4244000"/>
            <a:ext cx="172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January 2021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Medium High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7104013" y="4244000"/>
            <a:ext cx="153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February</a:t>
            </a:r>
            <a:r>
              <a:rPr lang="en" sz="1100">
                <a:solidFill>
                  <a:schemeClr val="lt1"/>
                </a:solidFill>
              </a:rPr>
              <a:t> 2021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High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98850" y="2268038"/>
            <a:ext cx="83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Robberies - Precinct 14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050" y="2720900"/>
            <a:ext cx="2121424" cy="13639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24"/>
          <p:cNvSpPr txBox="1"/>
          <p:nvPr/>
        </p:nvSpPr>
        <p:spPr>
          <a:xfrm>
            <a:off x="703613" y="4244000"/>
            <a:ext cx="1356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July</a:t>
            </a:r>
            <a:r>
              <a:rPr lang="en" sz="1100">
                <a:solidFill>
                  <a:schemeClr val="lt1"/>
                </a:solidFill>
              </a:rPr>
              <a:t> 2020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Low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Top 10 Locations of Offenses using Page Rank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4622463" y="3435325"/>
            <a:ext cx="795900" cy="3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377725" y="1109075"/>
            <a:ext cx="81252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Page Rank centrality algorithm finds the top ranking locations where offenses are occurring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Takes into account nearby locations and the complaints to calculate the top locations.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Users can select one or multiple offenses and change the number of days back to search for complaints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Useful to know where to allocate resources such as patrols or technology such as security cameras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25" y="2811025"/>
            <a:ext cx="4079849" cy="179538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650" y="2627325"/>
            <a:ext cx="2973401" cy="21627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689250" y="2017650"/>
            <a:ext cx="776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b="1" i="1" sz="6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Top 10 Locations of Offenses using Page Rank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377725" y="1109075"/>
            <a:ext cx="81252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Uses the Page Rank centrality algorithm to find the top ranking locations to where offenses are occurring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Takes into account nearby locations and the complaints to calculate the top locations.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Useful to know where to allocate resources such as patrols or technology such as security cameras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Page Rank chose these locations given how central they are to the nearby locations where the same offenses occurred.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030" y="2261562"/>
            <a:ext cx="2763950" cy="2550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600" y="2238400"/>
            <a:ext cx="2901836" cy="25968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7"/>
          <p:cNvSpPr/>
          <p:nvPr/>
        </p:nvSpPr>
        <p:spPr>
          <a:xfrm>
            <a:off x="1112875" y="2758750"/>
            <a:ext cx="472800" cy="517200"/>
          </a:xfrm>
          <a:prstGeom prst="ellipse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4154875" y="3397388"/>
            <a:ext cx="875700" cy="33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accent6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311700" y="397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b="1" lang="en" sz="2600">
                <a:solidFill>
                  <a:schemeClr val="lt1"/>
                </a:solidFill>
              </a:rPr>
              <a:t>Conclusion</a:t>
            </a:r>
            <a:endParaRPr b="1" sz="2600">
              <a:solidFill>
                <a:schemeClr val="lt1"/>
              </a:solidFill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77725" y="1109075"/>
            <a:ext cx="8454600" cy="32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Maps help tell a story about when and where patterns of complaints are emerging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Complaints can be compared at different levels of detail - Precinct or Coordinates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Each maps serves a different purpose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Locating communities of similar offenses to find clusters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Change in complaint levels by precinct at different time periods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</a:pPr>
            <a:r>
              <a:rPr lang="en" sz="2000">
                <a:solidFill>
                  <a:schemeClr val="lt1"/>
                </a:solidFill>
              </a:rPr>
              <a:t>Finding central locations of offenses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Use Case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44464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146">
                <a:solidFill>
                  <a:schemeClr val="lt1"/>
                </a:solidFill>
              </a:rPr>
              <a:t>Crime Analyst in NYC working on a project to identify hotspots of complaints</a:t>
            </a:r>
            <a:endParaRPr sz="2146">
              <a:solidFill>
                <a:schemeClr val="lt1"/>
              </a:solidFill>
            </a:endParaRPr>
          </a:p>
          <a:p>
            <a:pPr indent="-342536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110">
                <a:solidFill>
                  <a:schemeClr val="lt1"/>
                </a:solidFill>
              </a:rPr>
              <a:t>Results can aid NYPD leadership to make better decisions and develop actionable items to help reduce crime</a:t>
            </a:r>
            <a:endParaRPr sz="2110">
              <a:solidFill>
                <a:schemeClr val="lt1"/>
              </a:solidFill>
            </a:endParaRPr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>
                <a:solidFill>
                  <a:schemeClr val="lt1"/>
                </a:solidFill>
              </a:rPr>
              <a:t>Where to increase police presence</a:t>
            </a:r>
            <a:endParaRPr>
              <a:solidFill>
                <a:schemeClr val="lt1"/>
              </a:solidFill>
            </a:endParaRPr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>
                <a:solidFill>
                  <a:schemeClr val="lt1"/>
                </a:solidFill>
              </a:rPr>
              <a:t>Better communication between NYPD and communities about emerging crime patterns </a:t>
            </a:r>
            <a:endParaRPr>
              <a:solidFill>
                <a:schemeClr val="lt1"/>
              </a:solidFill>
            </a:endParaRPr>
          </a:p>
          <a:p>
            <a:pPr indent="-325755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>
                <a:solidFill>
                  <a:schemeClr val="lt1"/>
                </a:solidFill>
              </a:rPr>
              <a:t>Identifying where to allocate funds towards technology such as adding more security cameras</a:t>
            </a:r>
            <a:endParaRPr>
              <a:solidFill>
                <a:schemeClr val="lt1"/>
              </a:solidFill>
            </a:endParaRPr>
          </a:p>
          <a:p>
            <a:pPr indent="-342536" lvl="0" marL="51435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sz="2110">
                <a:solidFill>
                  <a:schemeClr val="lt1"/>
                </a:solidFill>
              </a:rPr>
              <a:t>An additional use case of this project is studying how crime has changed during the COVID-19 pandemic</a:t>
            </a:r>
            <a:endParaRPr sz="1682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625" y="1274776"/>
            <a:ext cx="4358699" cy="317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Dataset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416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NYPD Complaint Data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Over 7 million records with 35 features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Information about the complaint, precinct, offense and spatial location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Both a historical and year to date dataset was used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NYPD Precinct Spatial Data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GeoJSON and Shapefile format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Used to display in the map and to get the area each precinct patrols</a:t>
            </a:r>
            <a:endParaRPr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NYC Borough Boundaries Spatial Data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Shapefile format</a:t>
            </a:r>
            <a:endParaRPr>
              <a:solidFill>
                <a:schemeClr val="lt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Used to assign each location with a borough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523725" y="888550"/>
            <a:ext cx="444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Data from NYC Open Data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Preprocessing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Data filtered to study felonies from 2019 to March 2021 only involving NYPD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Drop </a:t>
            </a:r>
            <a:r>
              <a:rPr lang="en">
                <a:solidFill>
                  <a:schemeClr val="lt1"/>
                </a:solidFill>
              </a:rPr>
              <a:t>unused fields</a:t>
            </a:r>
            <a:r>
              <a:rPr lang="en">
                <a:solidFill>
                  <a:schemeClr val="lt1"/>
                </a:solidFill>
              </a:rPr>
              <a:t> and renamed fields to give them more meaning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Dates chosen to reflect pandemic periods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2019 (pre-pandemic), 2020 (pandemic) and 2021 (returning to normal).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Fill missing data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Determine what to put in place of missing values, store as Unknown as a last resort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Using borough and precincts spatial data to add properties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Cleaned dataset reduced data to 270,221 records and 17 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GIS Analysis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763" y="2544888"/>
            <a:ext cx="4702474" cy="21585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" name="Google Shape;89;p17"/>
          <p:cNvSpPr txBox="1"/>
          <p:nvPr/>
        </p:nvSpPr>
        <p:spPr>
          <a:xfrm>
            <a:off x="488450" y="1058300"/>
            <a:ext cx="8297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Calculates distances for each location node to other location nodes within 1000 ft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Used in Louvain community detection and Page Rank analysis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Model built in ArcGIS Pro ModelBuilder, which executes a series of tools to calculate distances between each location which can then be written to a CSV to load into Neo4J.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1816" t="0"/>
          <a:stretch/>
        </p:blipFill>
        <p:spPr>
          <a:xfrm>
            <a:off x="173200" y="2544900"/>
            <a:ext cx="1784125" cy="2158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5700" y="3142025"/>
            <a:ext cx="2046625" cy="9717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Data Model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250" y="1017725"/>
            <a:ext cx="599151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43350" y="1102775"/>
            <a:ext cx="1515600" cy="20667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165475" y="1356225"/>
            <a:ext cx="1276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 a general category and a more specific category of offense</a:t>
            </a:r>
            <a:endParaRPr b="1" sz="1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229475" y="826025"/>
            <a:ext cx="127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Details about when the complaint </a:t>
            </a:r>
            <a:r>
              <a:rPr b="1" lang="en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occurred</a:t>
            </a:r>
            <a:endParaRPr b="1" sz="1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3799950" y="1718150"/>
            <a:ext cx="202200" cy="6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5136200" y="4003625"/>
            <a:ext cx="179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Precinct that reported the complaint</a:t>
            </a:r>
            <a:endParaRPr b="1" sz="1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4335400" y="4188875"/>
            <a:ext cx="800700" cy="18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4764350" y="1207025"/>
            <a:ext cx="199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Where the complaint </a:t>
            </a:r>
            <a:r>
              <a:rPr b="1" lang="en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occurred</a:t>
            </a:r>
            <a:r>
              <a:rPr b="1" lang="en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 (spatial)</a:t>
            </a:r>
            <a:endParaRPr b="1" sz="1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706575" y="1718150"/>
            <a:ext cx="202200" cy="6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7613200" y="1775825"/>
            <a:ext cx="127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Relationship between nearby locations calculated by distance</a:t>
            </a:r>
            <a:endParaRPr b="1" sz="12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6833750" y="2269250"/>
            <a:ext cx="1086600" cy="183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Hotspot Cluster Analysis - Louvain Communities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07775"/>
            <a:ext cx="3825075" cy="169707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4" name="Google Shape;114;p19"/>
          <p:cNvSpPr/>
          <p:nvPr/>
        </p:nvSpPr>
        <p:spPr>
          <a:xfrm>
            <a:off x="4384650" y="3363563"/>
            <a:ext cx="795900" cy="38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8425" y="2591575"/>
            <a:ext cx="3152675" cy="19294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9"/>
          <p:cNvSpPr txBox="1"/>
          <p:nvPr/>
        </p:nvSpPr>
        <p:spPr>
          <a:xfrm>
            <a:off x="376725" y="1075225"/>
            <a:ext cx="81837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ommunities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of similar locations - using the complaints, offenses and nearby locations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Average coordinates of locations in each community 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determine</a:t>
            </a: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the point of the cluster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sum of the complaints for all location in each community make up the cluster intensity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User can change the date range and select one or multiple offenses to investigate</a:t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/>
        </p:nvSpPr>
        <p:spPr>
          <a:xfrm>
            <a:off x="689250" y="2017650"/>
            <a:ext cx="776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6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DEMO</a:t>
            </a:r>
            <a:endParaRPr b="1" i="1" sz="6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Hotspot Cluster Analysis - Grand Larceny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25" y="1017725"/>
            <a:ext cx="1866900" cy="34861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7600" y="1017725"/>
            <a:ext cx="1628775" cy="34861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813" y="1112300"/>
            <a:ext cx="1876425" cy="34956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21"/>
          <p:cNvSpPr txBox="1"/>
          <p:nvPr/>
        </p:nvSpPr>
        <p:spPr>
          <a:xfrm>
            <a:off x="837825" y="4607975"/>
            <a:ext cx="187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4/1/2019 - 4/30/2019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3757600" y="4607975"/>
            <a:ext cx="162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4/1/2020 - 4/30/2020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6413575" y="4607975"/>
            <a:ext cx="186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lang="en" sz="11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/1/2021 - 3/30/2021</a:t>
            </a:r>
            <a:endParaRPr sz="11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